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85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50EAC36-3D0A-4055-9A9F-4BB1D3383E27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B825B64-58FE-4F29-AABF-AC66E5B275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082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21250-A1F0-4E7C-9F1A-96E3E3FAD12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1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807E0A-6D7F-FFE9-54B0-6B4591B8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F45A048-1FB0-8CC9-E2D3-8EA2C40B6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181653-636B-899C-FC10-6152D32C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2A8454D-B888-25F9-A7A0-AFFF92D7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7FCE6B-F496-1693-CDAB-7161D675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98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DBC6-B545-CE14-8368-27AB1A00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C4D0609-3EF0-2481-7231-8055E568B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6EBC1F-7CBF-2EF7-92C8-A0CF5933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046B4D-156E-ADCC-AE9E-F07F7826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B008D4-7A33-5D29-2751-1D2725A3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750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5703E50-76E9-0A9D-6F7C-6B89ED40E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191E70B-7D4D-D09B-8E66-EBB30F606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C12537C-9ECE-6ADF-BE5E-BC57184A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2C2BF39-DBFF-4043-5E04-593F6F61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E966A11-DFD5-9615-CC6B-1DBC7045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5386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Freeform: Shape 7" descr="timeline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 descr="timeline endpoints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0A472"/>
                </a:solidFill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515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34E065-B366-E907-0582-5D7C30FB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7EC8AF-4F59-6D42-EF24-82F09868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3BB595-D28F-FB0B-41D9-61EFD7ED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7C008E9-218C-2FFB-1EE7-BA8DF3F0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567CE2-FAD6-9A17-04C5-7548CBFD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917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F274E7-3549-9E29-84AB-8A8C9E24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9D3E4F7-F80B-6EFC-D6A7-878525DE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FCE8B8-3E4A-3F17-906D-86442769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5111244-F5E3-E869-EB25-C9AC2E15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D95EB4D-CD98-6233-E27C-9DF9A4BF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932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5629D0-F07D-484E-7509-32601F51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929EF6D-666E-B58D-2D57-B743AD290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9BD36FE-D327-53FC-562E-EC775CD63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51B5005-A9C9-96FB-ADAE-12D12BB2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6FAB120-8987-61B6-3F78-8E35B0D1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6823079-3FCA-A5C6-C923-5D3FD18F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31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A546E0-A03F-947B-F93A-63A70123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CB922E3-D2E8-E370-8877-E955402D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054BE08-B304-6202-04DB-C51A2126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9D3D28B-55EA-0EBE-EB52-014E8AD85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0EF6F46-8AFF-D272-B6C2-9A9EBCE2A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BE9A97A-C72A-6293-9CF1-EB242C86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11A160-321F-07CB-E4EB-E785CD35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AEC0176-C0F7-FE21-1104-1512A06B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414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F574B3-42DF-CF04-1BC3-C63B98A8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B37092-4432-5B37-FD39-91ED0F35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B868F4B-83D1-B32A-2089-3430A439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8397008-93F2-1F31-D015-29E5BF48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164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DA0E1F0-9650-FB6C-AFF8-19A08E46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865D408-876D-6BD9-FB60-EC681E10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29C9A7B-C5E2-FE10-564E-ABF338C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544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890932-0B6B-5B2B-7EB3-A41DDA16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72468C9-1319-CF81-26A8-32C65762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8F41BFA-4280-2F15-53FD-AF1099BCD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A9458E6-6BDF-82C9-B5C7-BCECC094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C906CA-4925-8FBD-2D5D-DB2BDDD5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A1A9F4-EB7E-9CF7-1F71-A3312BAC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89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5055FD-11C5-1779-ABB1-D643BC95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7188E00-8BFA-EFB2-A7E0-200C1F597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2DCC7DF-9E7F-FA85-4987-B4734754D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96A0A7-54C2-6837-C797-DAB0D2BE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8FB7DAF-BA1D-244D-123C-DECE571C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D31E506-DACF-8516-AFFF-77CCC387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00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F30B9F3-C757-9A42-DC49-1052A015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82D55CA-4EF3-775B-29D7-D08A5E35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49FEE21-E014-3AF5-9ED6-6922AD757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D97A5B-FAF1-4BA2-B461-FC65E024239E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38A4A5C-C8E0-D0B6-160C-30A360BE9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8F57E82-3350-2E36-E1D9-285F0DD13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26084-73F5-48E7-A06C-A705D45D51F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אומנות, פוסטר, עיצוב גרפי&#10;&#10;התיאור נוצר באופן אוטומטי">
            <a:extLst>
              <a:ext uri="{FF2B5EF4-FFF2-40B4-BE49-F238E27FC236}">
                <a16:creationId xmlns:a16="http://schemas.microsoft.com/office/drawing/2014/main" id="{E5995EEB-4E83-5D11-8577-2A4B5570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 r="9089" b="2193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8BB3E70-13B5-37D1-3C4D-FCE598800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07" y="3116877"/>
            <a:ext cx="4505499" cy="1320474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Predicting house prices</a:t>
            </a:r>
            <a:endParaRPr lang="he-IL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A5A4CDB-C430-3F50-68B9-413DBF118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5407534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Eliyahu Elimelech &amp; Segev Cohen</a:t>
            </a:r>
            <a:endParaRPr lang="he-IL" sz="1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0EA5851-4E59-03B4-D5FB-E9A8F1040AE1}"/>
              </a:ext>
            </a:extLst>
          </p:cNvPr>
          <p:cNvSpPr txBox="1">
            <a:spLocks/>
          </p:cNvSpPr>
          <p:nvPr/>
        </p:nvSpPr>
        <p:spPr>
          <a:xfrm>
            <a:off x="164107" y="954077"/>
            <a:ext cx="4505499" cy="1320474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975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</a:t>
            </a:r>
            <a:endParaRPr lang="he-IL" sz="4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4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38C3FBD1-23AC-5BA9-AC4E-2A51E70C7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תמונה 6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9ECBE8A5-CB1C-31D4-BE06-98000ECF4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51" y="1811399"/>
            <a:ext cx="1147150" cy="1147150"/>
          </a:xfrm>
          <a:prstGeom prst="rect">
            <a:avLst/>
          </a:prstGeom>
        </p:spPr>
      </p:pic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F8E8DEAB-DC96-177C-0BB4-2DAD43F8A0A4}"/>
              </a:ext>
            </a:extLst>
          </p:cNvPr>
          <p:cNvSpPr txBox="1">
            <a:spLocks/>
          </p:cNvSpPr>
          <p:nvPr/>
        </p:nvSpPr>
        <p:spPr>
          <a:xfrm>
            <a:off x="1823906" y="3084479"/>
            <a:ext cx="1762732" cy="11831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Sberbank (30471,391)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תמונה 10" descr="תמונה שמכילה צילום מסך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3A0985A7-2E59-A66B-CA83-CBA3C7F0D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632" y="1811400"/>
            <a:ext cx="1265090" cy="1265090"/>
          </a:xfrm>
          <a:prstGeom prst="rect">
            <a:avLst/>
          </a:prstGeom>
        </p:spPr>
      </p:pic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2E5295B-BDC5-0C93-D9DD-BF32128DB0B5}"/>
              </a:ext>
            </a:extLst>
          </p:cNvPr>
          <p:cNvSpPr txBox="1">
            <a:spLocks/>
          </p:cNvSpPr>
          <p:nvPr/>
        </p:nvSpPr>
        <p:spPr>
          <a:xfrm>
            <a:off x="5409020" y="3200774"/>
            <a:ext cx="1242313" cy="11831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תמונה 13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3C078E95-07E8-DA32-0AC9-67C0A3245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32" y="1828288"/>
            <a:ext cx="1265090" cy="1265090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85D9A121-EACB-F8F6-8BA8-D0907779C8CE}"/>
              </a:ext>
            </a:extLst>
          </p:cNvPr>
          <p:cNvSpPr txBox="1">
            <a:spLocks/>
          </p:cNvSpPr>
          <p:nvPr/>
        </p:nvSpPr>
        <p:spPr>
          <a:xfrm>
            <a:off x="8890038" y="3158690"/>
            <a:ext cx="1337477" cy="11831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Price_Doc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1791773-A843-B358-294F-A356996F18EA}"/>
              </a:ext>
            </a:extLst>
          </p:cNvPr>
          <p:cNvSpPr txBox="1">
            <a:spLocks/>
          </p:cNvSpPr>
          <p:nvPr/>
        </p:nvSpPr>
        <p:spPr>
          <a:xfrm>
            <a:off x="3798570" y="447315"/>
            <a:ext cx="4594859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Overview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914DA06A-AA03-9968-BE4C-CA31D39DAABE}"/>
              </a:ext>
            </a:extLst>
          </p:cNvPr>
          <p:cNvSpPr txBox="1">
            <a:spLocks/>
          </p:cNvSpPr>
          <p:nvPr/>
        </p:nvSpPr>
        <p:spPr>
          <a:xfrm>
            <a:off x="1964488" y="4408350"/>
            <a:ext cx="2676092" cy="11831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/>
          </a:p>
          <a:p>
            <a:endParaRPr lang="en-US" sz="3200" dirty="0"/>
          </a:p>
          <a:p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034B63E7-BD4C-9DE1-7937-693FAC7AD84E}"/>
              </a:ext>
            </a:extLst>
          </p:cNvPr>
          <p:cNvSpPr txBox="1">
            <a:spLocks/>
          </p:cNvSpPr>
          <p:nvPr/>
        </p:nvSpPr>
        <p:spPr>
          <a:xfrm>
            <a:off x="1669299" y="1349329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6B51E819-38B5-8BFA-52CE-D64B9175417C}"/>
              </a:ext>
            </a:extLst>
          </p:cNvPr>
          <p:cNvSpPr txBox="1">
            <a:spLocks/>
          </p:cNvSpPr>
          <p:nvPr/>
        </p:nvSpPr>
        <p:spPr>
          <a:xfrm>
            <a:off x="4814175" y="1349330"/>
            <a:ext cx="2432001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 measure</a:t>
            </a:r>
          </a:p>
        </p:txBody>
      </p:sp>
      <p:sp>
        <p:nvSpPr>
          <p:cNvPr id="24" name="Text Placeholder 25">
            <a:extLst>
              <a:ext uri="{FF2B5EF4-FFF2-40B4-BE49-F238E27FC236}">
                <a16:creationId xmlns:a16="http://schemas.microsoft.com/office/drawing/2014/main" id="{E76F8D78-D7AC-30EE-8217-B8FF955509D9}"/>
              </a:ext>
            </a:extLst>
          </p:cNvPr>
          <p:cNvSpPr txBox="1">
            <a:spLocks/>
          </p:cNvSpPr>
          <p:nvPr/>
        </p:nvSpPr>
        <p:spPr>
          <a:xfrm>
            <a:off x="8545759" y="1349330"/>
            <a:ext cx="2084960" cy="46207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column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9" name="תמונה 58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F8660306-EC6D-1E5F-7ABF-92425F2E8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4" y="4315793"/>
            <a:ext cx="637829" cy="637829"/>
          </a:xfrm>
          <a:prstGeom prst="rect">
            <a:avLst/>
          </a:prstGeom>
        </p:spPr>
      </p:pic>
      <p:pic>
        <p:nvPicPr>
          <p:cNvPr id="60" name="תמונה 59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22109426-696D-6409-C5C2-DD69D0528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50" y="5571953"/>
            <a:ext cx="637829" cy="637829"/>
          </a:xfrm>
          <a:prstGeom prst="rect">
            <a:avLst/>
          </a:prstGeom>
        </p:spPr>
      </p:pic>
      <p:pic>
        <p:nvPicPr>
          <p:cNvPr id="61" name="תמונה 60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65631FB9-E0CD-506F-6CA1-C16C4947F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06" y="5591451"/>
            <a:ext cx="637829" cy="637829"/>
          </a:xfrm>
          <a:prstGeom prst="rect">
            <a:avLst/>
          </a:prstGeom>
        </p:spPr>
      </p:pic>
      <p:pic>
        <p:nvPicPr>
          <p:cNvPr id="63" name="תמונה 62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01318E99-299B-A20E-3786-E8AFB21D8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32" y="4347905"/>
            <a:ext cx="637829" cy="637829"/>
          </a:xfrm>
          <a:prstGeom prst="rect">
            <a:avLst/>
          </a:prstGeom>
        </p:spPr>
      </p:pic>
      <p:pic>
        <p:nvPicPr>
          <p:cNvPr id="64" name="תמונה 63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482041E6-1433-9E39-99B2-F5ED3687B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04" y="4341791"/>
            <a:ext cx="637829" cy="637829"/>
          </a:xfrm>
          <a:prstGeom prst="rect">
            <a:avLst/>
          </a:prstGeom>
        </p:spPr>
      </p:pic>
      <p:sp>
        <p:nvSpPr>
          <p:cNvPr id="65" name="Text Placeholder 25">
            <a:extLst>
              <a:ext uri="{FF2B5EF4-FFF2-40B4-BE49-F238E27FC236}">
                <a16:creationId xmlns:a16="http://schemas.microsoft.com/office/drawing/2014/main" id="{BF7164DE-5972-4449-0F7B-7F99FAEBEF94}"/>
              </a:ext>
            </a:extLst>
          </p:cNvPr>
          <p:cNvSpPr txBox="1">
            <a:spLocks/>
          </p:cNvSpPr>
          <p:nvPr/>
        </p:nvSpPr>
        <p:spPr>
          <a:xfrm>
            <a:off x="238291" y="4337841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6" name="Text Placeholder 25">
            <a:extLst>
              <a:ext uri="{FF2B5EF4-FFF2-40B4-BE49-F238E27FC236}">
                <a16:creationId xmlns:a16="http://schemas.microsoft.com/office/drawing/2014/main" id="{C5C41254-C4AD-6574-C1DA-42E8592E055D}"/>
              </a:ext>
            </a:extLst>
          </p:cNvPr>
          <p:cNvSpPr txBox="1">
            <a:spLocks/>
          </p:cNvSpPr>
          <p:nvPr/>
        </p:nvSpPr>
        <p:spPr>
          <a:xfrm>
            <a:off x="3071388" y="4337841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7" name="Text Placeholder 25">
            <a:extLst>
              <a:ext uri="{FF2B5EF4-FFF2-40B4-BE49-F238E27FC236}">
                <a16:creationId xmlns:a16="http://schemas.microsoft.com/office/drawing/2014/main" id="{C9405880-66DF-50F1-2863-8EF1CB6D12FD}"/>
              </a:ext>
            </a:extLst>
          </p:cNvPr>
          <p:cNvSpPr txBox="1">
            <a:spLocks/>
          </p:cNvSpPr>
          <p:nvPr/>
        </p:nvSpPr>
        <p:spPr>
          <a:xfrm>
            <a:off x="6603544" y="4373740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1" name="Text Placeholder 25">
            <a:extLst>
              <a:ext uri="{FF2B5EF4-FFF2-40B4-BE49-F238E27FC236}">
                <a16:creationId xmlns:a16="http://schemas.microsoft.com/office/drawing/2014/main" id="{2145D15E-D7C2-06C5-AC37-561B01201991}"/>
              </a:ext>
            </a:extLst>
          </p:cNvPr>
          <p:cNvSpPr txBox="1">
            <a:spLocks/>
          </p:cNvSpPr>
          <p:nvPr/>
        </p:nvSpPr>
        <p:spPr>
          <a:xfrm>
            <a:off x="10024429" y="4408350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2" name="Text Placeholder 25">
            <a:extLst>
              <a:ext uri="{FF2B5EF4-FFF2-40B4-BE49-F238E27FC236}">
                <a16:creationId xmlns:a16="http://schemas.microsoft.com/office/drawing/2014/main" id="{D41FD96B-1476-FC08-D6AB-9A5A97B2982C}"/>
              </a:ext>
            </a:extLst>
          </p:cNvPr>
          <p:cNvSpPr txBox="1">
            <a:spLocks/>
          </p:cNvSpPr>
          <p:nvPr/>
        </p:nvSpPr>
        <p:spPr>
          <a:xfrm>
            <a:off x="214407" y="5561318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3" name="Text Placeholder 25">
            <a:extLst>
              <a:ext uri="{FF2B5EF4-FFF2-40B4-BE49-F238E27FC236}">
                <a16:creationId xmlns:a16="http://schemas.microsoft.com/office/drawing/2014/main" id="{8870AC50-731A-64E3-8405-93798E350C8B}"/>
              </a:ext>
            </a:extLst>
          </p:cNvPr>
          <p:cNvSpPr txBox="1">
            <a:spLocks/>
          </p:cNvSpPr>
          <p:nvPr/>
        </p:nvSpPr>
        <p:spPr>
          <a:xfrm>
            <a:off x="3142553" y="5625043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4" name="Text Placeholder 25">
            <a:extLst>
              <a:ext uri="{FF2B5EF4-FFF2-40B4-BE49-F238E27FC236}">
                <a16:creationId xmlns:a16="http://schemas.microsoft.com/office/drawing/2014/main" id="{74995160-E76E-1428-B59B-2296738B6A24}"/>
              </a:ext>
            </a:extLst>
          </p:cNvPr>
          <p:cNvSpPr txBox="1">
            <a:spLocks/>
          </p:cNvSpPr>
          <p:nvPr/>
        </p:nvSpPr>
        <p:spPr>
          <a:xfrm>
            <a:off x="6327767" y="5615870"/>
            <a:ext cx="225278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 Parameter Tuning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5" name="תמונה 74" descr="תמונה שמכילה שחור, חשיכה&#10;&#10;התיאור נוצר באופן אוטומטי">
            <a:extLst>
              <a:ext uri="{FF2B5EF4-FFF2-40B4-BE49-F238E27FC236}">
                <a16:creationId xmlns:a16="http://schemas.microsoft.com/office/drawing/2014/main" id="{31FD7F96-B01C-2DEA-64E5-D0DBCC250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10" y="5615870"/>
            <a:ext cx="637829" cy="637829"/>
          </a:xfrm>
          <a:prstGeom prst="rect">
            <a:avLst/>
          </a:prstGeom>
        </p:spPr>
      </p:pic>
      <p:sp>
        <p:nvSpPr>
          <p:cNvPr id="76" name="Text Placeholder 25">
            <a:extLst>
              <a:ext uri="{FF2B5EF4-FFF2-40B4-BE49-F238E27FC236}">
                <a16:creationId xmlns:a16="http://schemas.microsoft.com/office/drawing/2014/main" id="{D1F9A2B0-CC13-41B6-EB55-90BC919E76E3}"/>
              </a:ext>
            </a:extLst>
          </p:cNvPr>
          <p:cNvSpPr txBox="1">
            <a:spLocks/>
          </p:cNvSpPr>
          <p:nvPr/>
        </p:nvSpPr>
        <p:spPr>
          <a:xfrm>
            <a:off x="9960250" y="5705270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95BE-48DA-4C8B-3440-07C2E9EF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C46D9B57-3D5D-04BB-11E2-2EC49EDEA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2E3F37A-C197-A3DD-C5DD-E3523F9E8DD9}"/>
              </a:ext>
            </a:extLst>
          </p:cNvPr>
          <p:cNvSpPr txBox="1">
            <a:spLocks/>
          </p:cNvSpPr>
          <p:nvPr/>
        </p:nvSpPr>
        <p:spPr>
          <a:xfrm>
            <a:off x="3798570" y="447315"/>
            <a:ext cx="4594859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Data &amp; EDA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7F3DB238-1244-4477-75DD-D8EE98462FC8}"/>
              </a:ext>
            </a:extLst>
          </p:cNvPr>
          <p:cNvSpPr txBox="1">
            <a:spLocks/>
          </p:cNvSpPr>
          <p:nvPr/>
        </p:nvSpPr>
        <p:spPr>
          <a:xfrm>
            <a:off x="1994944" y="1293144"/>
            <a:ext cx="3039861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Price_Doc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Distribution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E946DC25-B5E0-DE8E-75D3-0EF8EBCE6889}"/>
              </a:ext>
            </a:extLst>
          </p:cNvPr>
          <p:cNvSpPr txBox="1">
            <a:spLocks/>
          </p:cNvSpPr>
          <p:nvPr/>
        </p:nvSpPr>
        <p:spPr>
          <a:xfrm>
            <a:off x="7029751" y="1293144"/>
            <a:ext cx="4129780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Price_Doc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Distribution by year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99C4A9FD-4011-BE8C-48FB-E74217D0ED2B}"/>
              </a:ext>
            </a:extLst>
          </p:cNvPr>
          <p:cNvSpPr txBox="1">
            <a:spLocks/>
          </p:cNvSpPr>
          <p:nvPr/>
        </p:nvSpPr>
        <p:spPr>
          <a:xfrm>
            <a:off x="2450240" y="4103022"/>
            <a:ext cx="2129271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D0A0547D-9494-1431-A2E5-570EE629C6C3}"/>
              </a:ext>
            </a:extLst>
          </p:cNvPr>
          <p:cNvSpPr txBox="1">
            <a:spLocks/>
          </p:cNvSpPr>
          <p:nvPr/>
        </p:nvSpPr>
        <p:spPr>
          <a:xfrm>
            <a:off x="8213275" y="4126177"/>
            <a:ext cx="1762732" cy="45902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0A9B4EFD-BA6A-BDB3-7D79-44EDF361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00" y="1747255"/>
            <a:ext cx="3643352" cy="223366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8C3A310E-99F8-C949-266C-3DC30B82B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01" y="4554682"/>
            <a:ext cx="3643351" cy="2277606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F1208678-DB99-73C8-A19A-9BA62C64D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866" y="1747255"/>
            <a:ext cx="3643351" cy="2233662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95DA139C-3300-FD51-D637-08F3BBD24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864" y="4554682"/>
            <a:ext cx="3643352" cy="21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2375-EC0A-7F33-D8F4-D3480A9F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496F7618-FA08-2208-FB7A-D58425254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DC54E3-181F-DB58-6FA9-F736594D3668}"/>
              </a:ext>
            </a:extLst>
          </p:cNvPr>
          <p:cNvSpPr txBox="1">
            <a:spLocks/>
          </p:cNvSpPr>
          <p:nvPr/>
        </p:nvSpPr>
        <p:spPr>
          <a:xfrm>
            <a:off x="3798570" y="447315"/>
            <a:ext cx="4594859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484AF523-8895-75CF-8749-D1E8F34FA840}"/>
              </a:ext>
            </a:extLst>
          </p:cNvPr>
          <p:cNvSpPr txBox="1">
            <a:spLocks/>
          </p:cNvSpPr>
          <p:nvPr/>
        </p:nvSpPr>
        <p:spPr>
          <a:xfrm>
            <a:off x="323850" y="1124143"/>
            <a:ext cx="12363450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Corrections: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Logical checks ensured data consistency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full_sq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life_sq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build_year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1500 / 10000 &lt;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price_per_sq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600000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missing values: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values treatment diverge to some methods:</a:t>
            </a:r>
            <a:b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column, fill with avg, fill with KNN</a:t>
            </a: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removed the lower and upper 1900 outliers of the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price_doc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column</a:t>
            </a: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7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18725-4CD9-5D9A-BEE6-72CA695DC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C0CAC27E-C18B-C55C-854C-8AD38896E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F4134DB0-0EE4-B13E-E25F-B929391046B7}"/>
              </a:ext>
            </a:extLst>
          </p:cNvPr>
          <p:cNvSpPr txBox="1">
            <a:spLocks/>
          </p:cNvSpPr>
          <p:nvPr/>
        </p:nvSpPr>
        <p:spPr>
          <a:xfrm>
            <a:off x="3478530" y="447315"/>
            <a:ext cx="5619750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D465710E-2C0E-2087-480D-6460B1F84874}"/>
              </a:ext>
            </a:extLst>
          </p:cNvPr>
          <p:cNvSpPr txBox="1">
            <a:spLocks/>
          </p:cNvSpPr>
          <p:nvPr/>
        </p:nvSpPr>
        <p:spPr>
          <a:xfrm>
            <a:off x="323850" y="1124143"/>
            <a:ext cx="12363450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 encoding: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 categorial and binary features into numeric columns</a:t>
            </a:r>
          </a:p>
          <a:p>
            <a:pPr algn="l" rtl="0"/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features create: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Avg_room_size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life_sq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num_room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Month, Day,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Rel_kitchen_sq</a:t>
            </a: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dimentionality</a:t>
            </a: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model efficiency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multicollinearity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6A6B440-6826-41AC-74E6-B2607A7F6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685" y="4356614"/>
            <a:ext cx="2776755" cy="15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D6A0-371A-BBD0-2AE7-A73CF4BD0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9F60E210-A0D0-7575-CF03-17C75CCF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4217A101-0A4B-BF2F-812A-D86A36197A5E}"/>
              </a:ext>
            </a:extLst>
          </p:cNvPr>
          <p:cNvSpPr txBox="1">
            <a:spLocks/>
          </p:cNvSpPr>
          <p:nvPr/>
        </p:nvSpPr>
        <p:spPr>
          <a:xfrm>
            <a:off x="3478530" y="447315"/>
            <a:ext cx="5619750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A23B0AC4-6A89-6B00-62C3-BE2F6A42792C}"/>
              </a:ext>
            </a:extLst>
          </p:cNvPr>
          <p:cNvSpPr txBox="1">
            <a:spLocks/>
          </p:cNvSpPr>
          <p:nvPr/>
        </p:nvSpPr>
        <p:spPr>
          <a:xfrm>
            <a:off x="106680" y="1124143"/>
            <a:ext cx="12363450" cy="45902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selection: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tried using simplified models such as Linear Regression</a:t>
            </a:r>
            <a:b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Polynomial Regression, as well as feature selection methods</a:t>
            </a:r>
            <a:b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Lasso, Ridge, and Stepwise. Additionally, we utilized advanced </a:t>
            </a:r>
            <a:b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 such as Random Forest and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Chosen Model: </a:t>
            </a: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 due to its lowest </a:t>
            </a:r>
            <a:r>
              <a:rPr lang="en-US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</a:t>
            </a: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2800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process: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5 fold cross validation 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2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0076" y="457200"/>
            <a:ext cx="11731752" cy="1176055"/>
          </a:xfrm>
        </p:spPr>
        <p:txBody>
          <a:bodyPr/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 Improvement Timeline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3CE214-29C3-EA9D-3970-5DA5596A9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80355" y="2660943"/>
            <a:ext cx="1161288" cy="1161288"/>
          </a:xfrm>
        </p:spPr>
        <p:txBody>
          <a:bodyPr/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line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3914" y="4817717"/>
            <a:ext cx="1796396" cy="302186"/>
          </a:xfrm>
        </p:spPr>
        <p:txBody>
          <a:bodyPr/>
          <a:lstStyle/>
          <a:p>
            <a:pPr algn="l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 dirty="0"/>
              <a:t>Data </a:t>
            </a:r>
            <a:r>
              <a:rPr lang="en-US" b="1" dirty="0" err="1"/>
              <a:t>clening</a:t>
            </a:r>
            <a:r>
              <a:rPr lang="en-US" b="1" dirty="0"/>
              <a:t>, Feature engineering</a:t>
            </a:r>
          </a:p>
          <a:p>
            <a:pPr algn="l"/>
            <a:r>
              <a:rPr lang="en-US" b="1" dirty="0"/>
              <a:t>RMSLE:0.469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8BC552-04A5-36FD-5758-5E17CB040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9505" y="2660943"/>
            <a:ext cx="1161288" cy="116128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4076" y="4817717"/>
            <a:ext cx="1796396" cy="302186"/>
          </a:xfrm>
        </p:spPr>
        <p:txBody>
          <a:bodyPr/>
          <a:lstStyle/>
          <a:p>
            <a:pPr algn="l"/>
            <a:r>
              <a:rPr lang="en-US" dirty="0"/>
              <a:t>Outliers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 dirty="0"/>
              <a:t>Data </a:t>
            </a:r>
            <a:r>
              <a:rPr lang="en-US" b="1" dirty="0" err="1"/>
              <a:t>clening</a:t>
            </a:r>
            <a:r>
              <a:rPr lang="en-US" b="1" dirty="0"/>
              <a:t>, Feature engineering, Outliers</a:t>
            </a:r>
          </a:p>
          <a:p>
            <a:pPr algn="l"/>
            <a:r>
              <a:rPr lang="en-US" b="1" dirty="0"/>
              <a:t>RMSLE:0.334</a:t>
            </a:r>
          </a:p>
          <a:p>
            <a:pPr algn="l"/>
            <a:endParaRPr lang="en-US" b="1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443B80-DE7B-85CB-3769-BFAB8DBE2E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8655" y="2660943"/>
            <a:ext cx="1161288" cy="1161288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4238" y="4817717"/>
            <a:ext cx="1796396" cy="302186"/>
          </a:xfrm>
        </p:spPr>
        <p:txBody>
          <a:bodyPr/>
          <a:lstStyle/>
          <a:p>
            <a:pPr algn="l"/>
            <a:r>
              <a:rPr lang="en-US" dirty="0"/>
              <a:t>KNN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2059682" cy="70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 dirty="0"/>
              <a:t>Data </a:t>
            </a:r>
            <a:r>
              <a:rPr lang="en-US" b="1" dirty="0" err="1"/>
              <a:t>clening</a:t>
            </a:r>
            <a:r>
              <a:rPr lang="en-US" b="1" dirty="0"/>
              <a:t>, Feature engineering, Outliers, KNN</a:t>
            </a:r>
          </a:p>
          <a:p>
            <a:pPr algn="l"/>
            <a:r>
              <a:rPr lang="en-US" b="1" dirty="0"/>
              <a:t>RMSLE:0.331</a:t>
            </a:r>
          </a:p>
          <a:p>
            <a:pPr algn="l"/>
            <a:endParaRPr lang="en-US" b="1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30153FE-8F5A-E903-AD9D-FAD7244E18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7805" y="2644842"/>
            <a:ext cx="1161288" cy="1161288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4400" y="4817717"/>
            <a:ext cx="1796396" cy="302186"/>
          </a:xfrm>
        </p:spPr>
        <p:txBody>
          <a:bodyPr/>
          <a:lstStyle/>
          <a:p>
            <a:pPr algn="l"/>
            <a:r>
              <a:rPr lang="en-US" dirty="0"/>
              <a:t>tuning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2618450" cy="7064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 dirty="0"/>
              <a:t>Data </a:t>
            </a:r>
            <a:r>
              <a:rPr lang="en-US" b="1" dirty="0" err="1"/>
              <a:t>clening</a:t>
            </a:r>
            <a:r>
              <a:rPr lang="en-US" b="1" dirty="0"/>
              <a:t>, Feature engineering, Outliers, KNN, Tuning</a:t>
            </a:r>
          </a:p>
          <a:p>
            <a:pPr algn="l"/>
            <a:r>
              <a:rPr lang="en-US" b="1" dirty="0"/>
              <a:t>RMSLE:0.330</a:t>
            </a:r>
          </a:p>
          <a:p>
            <a:pPr algn="l"/>
            <a:endParaRPr lang="en-US" b="1" dirty="0"/>
          </a:p>
        </p:txBody>
      </p:sp>
      <p:pic>
        <p:nvPicPr>
          <p:cNvPr id="3" name="מציין מיקום תוכן 4" descr="תמונה שמכילה קו&#10;&#10;התיאור נוצר באופן אוטומטי">
            <a:extLst>
              <a:ext uri="{FF2B5EF4-FFF2-40B4-BE49-F238E27FC236}">
                <a16:creationId xmlns:a16="http://schemas.microsoft.com/office/drawing/2014/main" id="{7284B599-63AB-09B7-3C3D-53BEBC2D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9200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20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297</Words>
  <Application>Microsoft Office PowerPoint</Application>
  <PresentationFormat>מסך רחב</PresentationFormat>
  <Paragraphs>90</Paragraphs>
  <Slides>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Tahoma</vt:lpstr>
      <vt:lpstr>ערכת נושא Office</vt:lpstr>
      <vt:lpstr>Predicting house prices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RMSLE Improvement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שגב כהן</dc:creator>
  <cp:lastModifiedBy>שגב כהן</cp:lastModifiedBy>
  <cp:revision>7</cp:revision>
  <dcterms:created xsi:type="dcterms:W3CDTF">2025-01-27T10:01:27Z</dcterms:created>
  <dcterms:modified xsi:type="dcterms:W3CDTF">2025-01-28T07:56:09Z</dcterms:modified>
</cp:coreProperties>
</file>